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6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6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6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81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68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1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77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68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33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84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69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3DB6-395E-4F55-B248-D42D1159F065}" type="datetimeFigureOut">
              <a:rPr lang="it-IT" smtClean="0"/>
              <a:t>20/10/14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93B8-7A92-4336-A4E6-A58A40F197A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90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PROMOWEB-si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6"/>
          <p:cNvGrpSpPr/>
          <p:nvPr/>
        </p:nvGrpSpPr>
        <p:grpSpPr>
          <a:xfrm>
            <a:off x="6088783" y="-32464"/>
            <a:ext cx="3101307" cy="6899534"/>
            <a:chOff x="2688968" y="0"/>
            <a:chExt cx="3101307" cy="6899534"/>
          </a:xfrm>
        </p:grpSpPr>
        <p:pic>
          <p:nvPicPr>
            <p:cNvPr id="6" name="Immagine 5" descr="FONDO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9803" y="0"/>
              <a:ext cx="3070472" cy="6899534"/>
            </a:xfrm>
            <a:prstGeom prst="rect">
              <a:avLst/>
            </a:prstGeom>
          </p:spPr>
        </p:pic>
        <p:sp>
          <p:nvSpPr>
            <p:cNvPr id="5" name="CasellaDiTesto 4"/>
            <p:cNvSpPr txBox="1"/>
            <p:nvPr/>
          </p:nvSpPr>
          <p:spPr>
            <a:xfrm>
              <a:off x="2688968" y="1415414"/>
              <a:ext cx="3096343" cy="2875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400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Faberlab</a:t>
              </a:r>
              <a:r>
                <a:rPr lang="it-IT" sz="4400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e «Curie»</a:t>
              </a:r>
            </a:p>
            <a:p>
              <a:pPr algn="ctr"/>
              <a:r>
                <a:rPr lang="it-IT" sz="4400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a.s.</a:t>
              </a:r>
              <a:r>
                <a:rPr lang="it-IT" sz="4400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2014/15</a:t>
              </a:r>
            </a:p>
          </p:txBody>
        </p:sp>
      </p:grpSp>
      <p:pic>
        <p:nvPicPr>
          <p:cNvPr id="9" name="Immagine 8" descr="Still life_59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015" y="286976"/>
            <a:ext cx="1594131" cy="1502145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85009" y="1772758"/>
            <a:ext cx="6079441" cy="2573921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marL="400736" indent="-400736">
              <a:buAutoNum type="arabicParenR"/>
            </a:pPr>
            <a:r>
              <a:rPr lang="it-IT" b="1" dirty="0" smtClean="0"/>
              <a:t>BASIC </a:t>
            </a:r>
            <a:r>
              <a:rPr lang="it-IT" b="1" dirty="0"/>
              <a:t>ARDUINO e programmazione di </a:t>
            </a:r>
            <a:r>
              <a:rPr lang="it-IT" b="1" dirty="0" smtClean="0"/>
              <a:t>base</a:t>
            </a:r>
          </a:p>
          <a:p>
            <a:pPr lvl="0"/>
            <a:r>
              <a:rPr lang="it-IT" b="1" u="sng" dirty="0">
                <a:solidFill>
                  <a:prstClr val="black"/>
                </a:solidFill>
              </a:rPr>
              <a:t>Classi prime e classi terze</a:t>
            </a:r>
            <a:r>
              <a:rPr lang="it-IT" dirty="0">
                <a:solidFill>
                  <a:prstClr val="black"/>
                </a:solidFill>
              </a:rPr>
              <a:t>: due gruppi di 10-15 alunni ciascuno.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Corso  di Programmazione informatica e utilizzo dell'ambiente 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di sviluppo integrato (IDE)  di </a:t>
            </a:r>
            <a:r>
              <a:rPr lang="it-IT" b="1" dirty="0">
                <a:solidFill>
                  <a:prstClr val="black"/>
                </a:solidFill>
              </a:rPr>
              <a:t>Arduino</a:t>
            </a:r>
            <a:r>
              <a:rPr lang="it-IT" dirty="0">
                <a:solidFill>
                  <a:prstClr val="black"/>
                </a:solidFill>
              </a:rPr>
              <a:t> per creare prototipi 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a scopi hobbistici e didattici.</a:t>
            </a:r>
          </a:p>
          <a:p>
            <a:pPr lvl="0"/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dirty="0">
                <a:solidFill>
                  <a:prstClr val="black"/>
                </a:solidFill>
              </a:rPr>
              <a:t>Docenti referenti: </a:t>
            </a:r>
          </a:p>
          <a:p>
            <a:pPr marL="300552" indent="-300552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prof.ssa Marina Wagner per le classi prime,</a:t>
            </a:r>
          </a:p>
          <a:p>
            <a:pPr marL="300552" indent="-300552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prof.ssa Giovanna Mazza per le classi terze</a:t>
            </a:r>
            <a:endParaRPr lang="it-IT" b="1" dirty="0"/>
          </a:p>
        </p:txBody>
      </p:sp>
      <p:sp>
        <p:nvSpPr>
          <p:cNvPr id="11" name="Rettangolo 10"/>
          <p:cNvSpPr/>
          <p:nvPr/>
        </p:nvSpPr>
        <p:spPr>
          <a:xfrm>
            <a:off x="307151" y="4382817"/>
            <a:ext cx="6153051" cy="2019923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r>
              <a:rPr lang="it-IT" b="1" dirty="0" smtClean="0"/>
              <a:t>2) Progettazione </a:t>
            </a:r>
            <a:r>
              <a:rPr lang="it-IT" b="1" dirty="0"/>
              <a:t>3D con il software </a:t>
            </a:r>
            <a:r>
              <a:rPr lang="it-IT" b="1" dirty="0" err="1" smtClean="0"/>
              <a:t>SketchUp</a:t>
            </a:r>
            <a:endParaRPr lang="it-IT" b="1" dirty="0" smtClean="0"/>
          </a:p>
          <a:p>
            <a:r>
              <a:rPr lang="it-IT" b="1" u="sng" dirty="0">
                <a:latin typeface="+mj-lt"/>
                <a:ea typeface="Calibri"/>
                <a:cs typeface="Times New Roman"/>
              </a:rPr>
              <a:t>Classi quarte/quinte</a:t>
            </a:r>
            <a:r>
              <a:rPr lang="it-IT" dirty="0">
                <a:latin typeface="+mj-lt"/>
                <a:ea typeface="Calibri"/>
                <a:cs typeface="Times New Roman"/>
              </a:rPr>
              <a:t>: un unico gruppo di 10/15 alunni.</a:t>
            </a:r>
          </a:p>
          <a:p>
            <a:r>
              <a:rPr lang="it-IT" dirty="0">
                <a:latin typeface="+mj-lt"/>
                <a:ea typeface="Calibri"/>
                <a:cs typeface="Times New Roman"/>
              </a:rPr>
              <a:t>Il corso si propone di trattare l’argomento Modellizzazione in 3D</a:t>
            </a:r>
          </a:p>
          <a:p>
            <a:endParaRPr lang="it-IT" dirty="0">
              <a:latin typeface="+mj-lt"/>
              <a:ea typeface="Calibri"/>
              <a:cs typeface="Times New Roman"/>
            </a:endParaRPr>
          </a:p>
          <a:p>
            <a:r>
              <a:rPr lang="it-IT" dirty="0">
                <a:latin typeface="+mj-lt"/>
                <a:ea typeface="Calibri"/>
                <a:cs typeface="Times New Roman"/>
              </a:rPr>
              <a:t>Docente referente: </a:t>
            </a:r>
          </a:p>
          <a:p>
            <a:pPr marL="300552" indent="-300552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/>
                <a:cs typeface="Times New Roman"/>
              </a:rPr>
              <a:t>prof. Russo Giovanni</a:t>
            </a:r>
          </a:p>
          <a:p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00113" y="586334"/>
            <a:ext cx="4288671" cy="911927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it-IT" b="1" i="1" dirty="0" smtClean="0"/>
              <a:t>Due corsi pensati per apprendere nuove COMPETENZE, </a:t>
            </a:r>
            <a:r>
              <a:rPr lang="it-IT" b="1" i="1" dirty="0"/>
              <a:t>sviluppare attività </a:t>
            </a:r>
            <a:r>
              <a:rPr lang="it-IT" b="1" i="1" dirty="0" smtClean="0"/>
              <a:t>CREATIVA ed imparare FACENDO!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91331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6"/>
          <p:cNvGrpSpPr/>
          <p:nvPr/>
        </p:nvGrpSpPr>
        <p:grpSpPr>
          <a:xfrm>
            <a:off x="6088783" y="-32464"/>
            <a:ext cx="3101307" cy="6899534"/>
            <a:chOff x="2688968" y="0"/>
            <a:chExt cx="3101307" cy="6899534"/>
          </a:xfrm>
        </p:grpSpPr>
        <p:pic>
          <p:nvPicPr>
            <p:cNvPr id="6" name="Immagine 5" descr="FONDO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9803" y="0"/>
              <a:ext cx="3070472" cy="6899534"/>
            </a:xfrm>
            <a:prstGeom prst="rect">
              <a:avLst/>
            </a:prstGeom>
          </p:spPr>
        </p:pic>
        <p:sp>
          <p:nvSpPr>
            <p:cNvPr id="5" name="CasellaDiTesto 4"/>
            <p:cNvSpPr txBox="1"/>
            <p:nvPr/>
          </p:nvSpPr>
          <p:spPr>
            <a:xfrm>
              <a:off x="2688968" y="1415414"/>
              <a:ext cx="3096343" cy="1423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Faberlab</a:t>
              </a:r>
              <a:r>
                <a:rPr lang="it-IT" sz="2800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e «Curie»</a:t>
              </a:r>
            </a:p>
            <a:p>
              <a:pPr algn="ctr"/>
              <a:r>
                <a:rPr lang="it-IT" sz="2800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a.s.</a:t>
              </a:r>
              <a:r>
                <a:rPr lang="it-IT" sz="2800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2014/15</a:t>
              </a: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508081" y="220035"/>
            <a:ext cx="5172261" cy="1212131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it-IT" sz="3500" b="1" dirty="0"/>
              <a:t>BASIC ARDUINO e programmazione di base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08081" y="1600302"/>
            <a:ext cx="4987537" cy="4005812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it-IT" dirty="0"/>
              <a:t>»  Elettronica di base</a:t>
            </a:r>
          </a:p>
          <a:p>
            <a:r>
              <a:rPr lang="it-IT" dirty="0"/>
              <a:t>»  Programmazione di base con ARDUINO</a:t>
            </a:r>
          </a:p>
          <a:p>
            <a:r>
              <a:rPr lang="it-IT" dirty="0"/>
              <a:t>»  Introduzione al </a:t>
            </a:r>
            <a:r>
              <a:rPr lang="it-IT" dirty="0" err="1"/>
              <a:t>physical</a:t>
            </a:r>
            <a:r>
              <a:rPr lang="it-IT" dirty="0"/>
              <a:t> </a:t>
            </a:r>
            <a:r>
              <a:rPr lang="it-IT" dirty="0" err="1"/>
              <a:t>computing</a:t>
            </a:r>
            <a:endParaRPr lang="it-IT" dirty="0"/>
          </a:p>
          <a:p>
            <a:r>
              <a:rPr lang="it-IT" dirty="0"/>
              <a:t> » Imparare a utilizzare il linguaggio di programmazione </a:t>
            </a:r>
            <a:r>
              <a:rPr lang="it-IT" b="1" dirty="0"/>
              <a:t>C</a:t>
            </a:r>
            <a:endParaRPr lang="it-IT" dirty="0"/>
          </a:p>
          <a:p>
            <a:r>
              <a:rPr lang="it-IT" b="1" dirty="0"/>
              <a:t> </a:t>
            </a:r>
            <a:r>
              <a:rPr lang="it-IT" dirty="0"/>
              <a:t>» Conoscere e utilizzare consapevolmente i tipi di dati e le loro strutture;</a:t>
            </a:r>
          </a:p>
          <a:p>
            <a:r>
              <a:rPr lang="it-IT" dirty="0"/>
              <a:t>» Conoscere le regole di costruzione degli algoritmi (sequenza, selezione, iterazione);</a:t>
            </a:r>
          </a:p>
          <a:p>
            <a:r>
              <a:rPr lang="it-IT" dirty="0"/>
              <a:t>» Saper  costruire  un programma e controllarne la sua esecuzione;</a:t>
            </a:r>
          </a:p>
          <a:p>
            <a:r>
              <a:rPr lang="it-IT" b="1" i="1" dirty="0"/>
              <a:t>Project work:</a:t>
            </a:r>
            <a:r>
              <a:rPr lang="it-IT" dirty="0"/>
              <a:t> </a:t>
            </a:r>
          </a:p>
          <a:p>
            <a:r>
              <a:rPr lang="it-IT" dirty="0"/>
              <a:t>Creazione di prototipi a scopi hobbistici e didattici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8081" y="5323008"/>
            <a:ext cx="4987537" cy="9119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0147" tIns="40074" rIns="80147" bIns="40074" rtlCol="0">
            <a:spAutoFit/>
          </a:bodyPr>
          <a:lstStyle/>
          <a:p>
            <a:r>
              <a:rPr lang="it-IT" dirty="0" smtClean="0"/>
              <a:t>Durata </a:t>
            </a:r>
            <a:r>
              <a:rPr lang="it-IT" b="1" dirty="0" smtClean="0"/>
              <a:t>20 </a:t>
            </a:r>
            <a:r>
              <a:rPr lang="it-IT" b="1" dirty="0"/>
              <a:t>ore</a:t>
            </a:r>
            <a:r>
              <a:rPr lang="it-IT" dirty="0"/>
              <a:t> – dalle 14.00 alle </a:t>
            </a:r>
            <a:r>
              <a:rPr lang="it-IT" dirty="0" smtClean="0"/>
              <a:t>16.00</a:t>
            </a:r>
          </a:p>
          <a:p>
            <a:r>
              <a:rPr lang="it-IT" i="1" dirty="0"/>
              <a:t>22/24/29 ottobre – 5/12/19/26 novembre – 3/10 e 12 dicembre 2014</a:t>
            </a:r>
          </a:p>
        </p:txBody>
      </p:sp>
    </p:spTree>
    <p:extLst>
      <p:ext uri="{BB962C8B-B14F-4D97-AF65-F5344CB8AC3E}">
        <p14:creationId xmlns:p14="http://schemas.microsoft.com/office/powerpoint/2010/main" val="386112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6"/>
          <p:cNvGrpSpPr/>
          <p:nvPr/>
        </p:nvGrpSpPr>
        <p:grpSpPr>
          <a:xfrm>
            <a:off x="6088783" y="-32464"/>
            <a:ext cx="3101307" cy="6899534"/>
            <a:chOff x="2688968" y="0"/>
            <a:chExt cx="3101307" cy="6899534"/>
          </a:xfrm>
        </p:grpSpPr>
        <p:pic>
          <p:nvPicPr>
            <p:cNvPr id="6" name="Immagine 5" descr="FONDO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9803" y="0"/>
              <a:ext cx="3070472" cy="6899534"/>
            </a:xfrm>
            <a:prstGeom prst="rect">
              <a:avLst/>
            </a:prstGeom>
          </p:spPr>
        </p:pic>
        <p:sp>
          <p:nvSpPr>
            <p:cNvPr id="5" name="CasellaDiTesto 4"/>
            <p:cNvSpPr txBox="1"/>
            <p:nvPr/>
          </p:nvSpPr>
          <p:spPr>
            <a:xfrm>
              <a:off x="2688968" y="1415414"/>
              <a:ext cx="3096343" cy="1423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Faberlab</a:t>
              </a:r>
              <a:r>
                <a:rPr lang="it-IT" sz="2800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e «Curie»</a:t>
              </a:r>
            </a:p>
            <a:p>
              <a:pPr algn="ctr"/>
              <a:r>
                <a:rPr lang="it-IT" sz="2800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a.s.</a:t>
              </a:r>
              <a:r>
                <a:rPr lang="it-IT" sz="2800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2014/15</a:t>
              </a:r>
            </a:p>
          </p:txBody>
        </p:sp>
      </p:grpSp>
      <p:sp>
        <p:nvSpPr>
          <p:cNvPr id="10" name="Rettangolo 9"/>
          <p:cNvSpPr/>
          <p:nvPr/>
        </p:nvSpPr>
        <p:spPr>
          <a:xfrm>
            <a:off x="508081" y="3059752"/>
            <a:ext cx="5356984" cy="318849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it-IT" sz="1400" dirty="0"/>
              <a:t> 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08081" y="220035"/>
            <a:ext cx="5172261" cy="1212131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it-IT" sz="3500" b="1" dirty="0"/>
              <a:t>Progettazione 3D con il software </a:t>
            </a:r>
            <a:r>
              <a:rPr lang="it-IT" sz="3500" b="1" dirty="0" err="1"/>
              <a:t>SketchUp</a:t>
            </a:r>
            <a:endParaRPr lang="it-IT" sz="35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08081" y="1600303"/>
            <a:ext cx="4987537" cy="2850920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it-IT" dirty="0"/>
              <a:t>- Presentazione delle tipologie dei modellatori 3D</a:t>
            </a:r>
          </a:p>
          <a:p>
            <a:r>
              <a:rPr lang="it-IT" dirty="0"/>
              <a:t>- Presentazione ambiente di lavoro</a:t>
            </a:r>
          </a:p>
          <a:p>
            <a:r>
              <a:rPr lang="it-IT" dirty="0"/>
              <a:t>- Estensioni: cosa sono da dove scaricarle come installarle </a:t>
            </a:r>
          </a:p>
          <a:p>
            <a:r>
              <a:rPr lang="it-IT" dirty="0"/>
              <a:t>- Come organizzare al meglio un progetto SU</a:t>
            </a:r>
          </a:p>
          <a:p>
            <a:r>
              <a:rPr lang="it-IT" dirty="0"/>
              <a:t>- Trucchi e Strategie </a:t>
            </a:r>
          </a:p>
          <a:p>
            <a:r>
              <a:rPr lang="it-IT" b="1" i="1" dirty="0" smtClean="0"/>
              <a:t>Project </a:t>
            </a:r>
            <a:r>
              <a:rPr lang="it-IT" b="1" i="1" dirty="0"/>
              <a:t>work: </a:t>
            </a:r>
          </a:p>
          <a:p>
            <a:r>
              <a:rPr lang="it-IT" dirty="0" smtClean="0"/>
              <a:t>- Realizzazione </a:t>
            </a:r>
            <a:r>
              <a:rPr lang="it-IT" dirty="0"/>
              <a:t>pratica di un progetto </a:t>
            </a:r>
            <a:r>
              <a:rPr lang="it-IT" dirty="0" err="1"/>
              <a:t>Sketchup</a:t>
            </a:r>
            <a:r>
              <a:rPr lang="it-IT" dirty="0"/>
              <a:t> rappresentando con precisione un oggetto fisico</a:t>
            </a:r>
          </a:p>
          <a:p>
            <a:r>
              <a:rPr lang="it-IT" dirty="0" smtClean="0"/>
              <a:t>- Stampa </a:t>
            </a:r>
            <a:r>
              <a:rPr lang="it-IT" dirty="0"/>
              <a:t>in 3d degli oggetti prodotti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00443" y="5061766"/>
            <a:ext cx="4987537" cy="9119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0147" tIns="40074" rIns="80147" bIns="40074" rtlCol="0">
            <a:spAutoFit/>
          </a:bodyPr>
          <a:lstStyle/>
          <a:p>
            <a:r>
              <a:rPr lang="it-IT" dirty="0" smtClean="0"/>
              <a:t>Durata </a:t>
            </a:r>
            <a:r>
              <a:rPr lang="it-IT" b="1" dirty="0" smtClean="0"/>
              <a:t>16 </a:t>
            </a:r>
            <a:r>
              <a:rPr lang="it-IT" b="1" dirty="0"/>
              <a:t>ore</a:t>
            </a:r>
            <a:r>
              <a:rPr lang="it-IT" dirty="0"/>
              <a:t> – dalle 14.00 alle </a:t>
            </a:r>
            <a:r>
              <a:rPr lang="it-IT" dirty="0" smtClean="0"/>
              <a:t>16.00</a:t>
            </a:r>
          </a:p>
          <a:p>
            <a:r>
              <a:rPr lang="it-IT" i="1" dirty="0"/>
              <a:t>27 ottobre – 3/10/17/24 novembre – 1 dicembre 2014 - 14 e 21 gennaio 2015</a:t>
            </a:r>
          </a:p>
        </p:txBody>
      </p:sp>
    </p:spTree>
    <p:extLst>
      <p:ext uri="{BB962C8B-B14F-4D97-AF65-F5344CB8AC3E}">
        <p14:creationId xmlns:p14="http://schemas.microsoft.com/office/powerpoint/2010/main" val="403646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259</Words>
  <Application>Microsoft Macintosh PowerPoint</Application>
  <PresentationFormat>Presentazione su schermo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 Mazza</dc:creator>
  <cp:lastModifiedBy>Francesco Caponegro</cp:lastModifiedBy>
  <cp:revision>1</cp:revision>
  <dcterms:created xsi:type="dcterms:W3CDTF">2014-10-20T06:08:37Z</dcterms:created>
  <dcterms:modified xsi:type="dcterms:W3CDTF">2014-10-20T17:01:39Z</dcterms:modified>
</cp:coreProperties>
</file>